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9908BEC-7AAB-4548-94A0-1CE3A6916A60}" type="datetimeFigureOut">
              <a:rPr lang="en-US" smtClean="0"/>
              <a:t>5/27/2023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4A7BDF9-76D8-4884-8AC7-E65A8AF7161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231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908BEC-7AAB-4548-94A0-1CE3A6916A60}"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7BDF9-76D8-4884-8AC7-E65A8AF71615}" type="slidenum">
              <a:rPr lang="en-US" smtClean="0"/>
              <a:t>‹#›</a:t>
            </a:fld>
            <a:endParaRPr lang="en-US"/>
          </a:p>
        </p:txBody>
      </p:sp>
    </p:spTree>
    <p:extLst>
      <p:ext uri="{BB962C8B-B14F-4D97-AF65-F5344CB8AC3E}">
        <p14:creationId xmlns:p14="http://schemas.microsoft.com/office/powerpoint/2010/main" val="59242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908BEC-7AAB-4548-94A0-1CE3A6916A6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BDF9-76D8-4884-8AC7-E65A8AF7161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554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908BEC-7AAB-4548-94A0-1CE3A6916A6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BDF9-76D8-4884-8AC7-E65A8AF7161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2321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908BEC-7AAB-4548-94A0-1CE3A6916A6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BDF9-76D8-4884-8AC7-E65A8AF71615}" type="slidenum">
              <a:rPr lang="en-US" smtClean="0"/>
              <a:t>‹#›</a:t>
            </a:fld>
            <a:endParaRPr lang="en-US"/>
          </a:p>
        </p:txBody>
      </p:sp>
    </p:spTree>
    <p:extLst>
      <p:ext uri="{BB962C8B-B14F-4D97-AF65-F5344CB8AC3E}">
        <p14:creationId xmlns:p14="http://schemas.microsoft.com/office/powerpoint/2010/main" val="397114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908BEC-7AAB-4548-94A0-1CE3A6916A6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BDF9-76D8-4884-8AC7-E65A8AF7161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1934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908BEC-7AAB-4548-94A0-1CE3A6916A6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BDF9-76D8-4884-8AC7-E65A8AF7161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42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08BEC-7AAB-4548-94A0-1CE3A6916A6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BDF9-76D8-4884-8AC7-E65A8AF7161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6141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08BEC-7AAB-4548-94A0-1CE3A6916A6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BDF9-76D8-4884-8AC7-E65A8AF7161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943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08BEC-7AAB-4548-94A0-1CE3A6916A6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BDF9-76D8-4884-8AC7-E65A8AF71615}" type="slidenum">
              <a:rPr lang="en-US" smtClean="0"/>
              <a:t>‹#›</a:t>
            </a:fld>
            <a:endParaRPr lang="en-US"/>
          </a:p>
        </p:txBody>
      </p:sp>
    </p:spTree>
    <p:extLst>
      <p:ext uri="{BB962C8B-B14F-4D97-AF65-F5344CB8AC3E}">
        <p14:creationId xmlns:p14="http://schemas.microsoft.com/office/powerpoint/2010/main" val="332347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908BEC-7AAB-4548-94A0-1CE3A6916A6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7BDF9-76D8-4884-8AC7-E65A8AF7161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36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908BEC-7AAB-4548-94A0-1CE3A6916A60}"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7BDF9-76D8-4884-8AC7-E65A8AF71615}" type="slidenum">
              <a:rPr lang="en-US" smtClean="0"/>
              <a:t>‹#›</a:t>
            </a:fld>
            <a:endParaRPr lang="en-US"/>
          </a:p>
        </p:txBody>
      </p:sp>
    </p:spTree>
    <p:extLst>
      <p:ext uri="{BB962C8B-B14F-4D97-AF65-F5344CB8AC3E}">
        <p14:creationId xmlns:p14="http://schemas.microsoft.com/office/powerpoint/2010/main" val="124949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908BEC-7AAB-4548-94A0-1CE3A6916A60}" type="datetimeFigureOut">
              <a:rPr lang="en-US" smtClean="0"/>
              <a:t>5/27/2023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7BDF9-76D8-4884-8AC7-E65A8AF7161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2469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908BEC-7AAB-4548-94A0-1CE3A6916A60}" type="datetimeFigureOut">
              <a:rPr lang="en-US" smtClean="0"/>
              <a:t>5/27/2023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7BDF9-76D8-4884-8AC7-E65A8AF7161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83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08BEC-7AAB-4548-94A0-1CE3A6916A60}" type="datetimeFigureOut">
              <a:rPr lang="en-US" smtClean="0"/>
              <a:t>5/27/2023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7BDF9-76D8-4884-8AC7-E65A8AF71615}" type="slidenum">
              <a:rPr lang="en-US" smtClean="0"/>
              <a:t>‹#›</a:t>
            </a:fld>
            <a:endParaRPr lang="en-US"/>
          </a:p>
        </p:txBody>
      </p:sp>
    </p:spTree>
    <p:extLst>
      <p:ext uri="{BB962C8B-B14F-4D97-AF65-F5344CB8AC3E}">
        <p14:creationId xmlns:p14="http://schemas.microsoft.com/office/powerpoint/2010/main" val="21523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908BEC-7AAB-4548-94A0-1CE3A6916A60}"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7BDF9-76D8-4884-8AC7-E65A8AF7161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237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908BEC-7AAB-4548-94A0-1CE3A6916A60}"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7BDF9-76D8-4884-8AC7-E65A8AF71615}" type="slidenum">
              <a:rPr lang="en-US" smtClean="0"/>
              <a:t>‹#›</a:t>
            </a:fld>
            <a:endParaRPr lang="en-US"/>
          </a:p>
        </p:txBody>
      </p:sp>
    </p:spTree>
    <p:extLst>
      <p:ext uri="{BB962C8B-B14F-4D97-AF65-F5344CB8AC3E}">
        <p14:creationId xmlns:p14="http://schemas.microsoft.com/office/powerpoint/2010/main" val="363365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908BEC-7AAB-4548-94A0-1CE3A6916A60}" type="datetimeFigureOut">
              <a:rPr lang="en-US" smtClean="0"/>
              <a:t>5/27/2023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A7BDF9-76D8-4884-8AC7-E65A8AF71615}" type="slidenum">
              <a:rPr lang="en-US" smtClean="0"/>
              <a:t>‹#›</a:t>
            </a:fld>
            <a:endParaRPr lang="en-US"/>
          </a:p>
        </p:txBody>
      </p:sp>
    </p:spTree>
    <p:extLst>
      <p:ext uri="{BB962C8B-B14F-4D97-AF65-F5344CB8AC3E}">
        <p14:creationId xmlns:p14="http://schemas.microsoft.com/office/powerpoint/2010/main" val="20244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404B-0D08-D7DD-DFB2-F62FD157667E}"/>
              </a:ext>
            </a:extLst>
          </p:cNvPr>
          <p:cNvSpPr>
            <a:spLocks noGrp="1"/>
          </p:cNvSpPr>
          <p:nvPr>
            <p:ph type="ctrTitle"/>
          </p:nvPr>
        </p:nvSpPr>
        <p:spPr/>
        <p:txBody>
          <a:bodyPr/>
          <a:lstStyle/>
          <a:p>
            <a:r>
              <a:rPr lang="en-US" b="1" dirty="0"/>
              <a:t>What is the role of NABARD?</a:t>
            </a:r>
          </a:p>
        </p:txBody>
      </p:sp>
      <p:sp>
        <p:nvSpPr>
          <p:cNvPr id="3" name="Subtitle 2">
            <a:extLst>
              <a:ext uri="{FF2B5EF4-FFF2-40B4-BE49-F238E27FC236}">
                <a16:creationId xmlns:a16="http://schemas.microsoft.com/office/drawing/2014/main" id="{BFBE5615-64C2-65D8-AA72-AB4800CDF46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258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8113-D3EA-BB49-3149-1FB0C88CE89B}"/>
              </a:ext>
            </a:extLst>
          </p:cNvPr>
          <p:cNvSpPr>
            <a:spLocks noGrp="1"/>
          </p:cNvSpPr>
          <p:nvPr>
            <p:ph type="title"/>
          </p:nvPr>
        </p:nvSpPr>
        <p:spPr/>
        <p:txBody>
          <a:bodyPr/>
          <a:lstStyle/>
          <a:p>
            <a:r>
              <a:rPr lang="en-US" b="1" dirty="0"/>
              <a:t>What is the role of NABARD?</a:t>
            </a:r>
            <a:endParaRPr lang="en-US" dirty="0"/>
          </a:p>
        </p:txBody>
      </p:sp>
      <p:sp>
        <p:nvSpPr>
          <p:cNvPr id="3" name="Content Placeholder 2">
            <a:extLst>
              <a:ext uri="{FF2B5EF4-FFF2-40B4-BE49-F238E27FC236}">
                <a16:creationId xmlns:a16="http://schemas.microsoft.com/office/drawing/2014/main" id="{8A8885A1-A852-25DC-459A-864C7B166E8F}"/>
              </a:ext>
            </a:extLst>
          </p:cNvPr>
          <p:cNvSpPr>
            <a:spLocks noGrp="1"/>
          </p:cNvSpPr>
          <p:nvPr>
            <p:ph idx="1"/>
          </p:nvPr>
        </p:nvSpPr>
        <p:spPr/>
        <p:txBody>
          <a:bodyPr>
            <a:normAutofit fontScale="92500"/>
          </a:bodyPr>
          <a:lstStyle/>
          <a:p>
            <a:pPr marL="0" indent="0" algn="just">
              <a:buNone/>
            </a:pPr>
            <a:r>
              <a:rPr lang="en-US" dirty="0"/>
              <a:t>Being the main regulatory body for agriculture and rural development, the National Bank for agriculture and rural development or NABARD has many important roles to play. These roles are as follows:</a:t>
            </a:r>
          </a:p>
          <a:p>
            <a:pPr algn="just"/>
            <a:r>
              <a:rPr lang="en-US" dirty="0"/>
              <a:t>The National Bank for Agriculture and Rural Development or NABARD provides investment and production credit for various developmental activities and projects taking place in rural areas, which will help enhance rural development and facilitate rural prosperity. As this bank is the center or the main financing agency for all such developmental projects, the responsibility falls on the bank to ensure that the projects receive the proper financing and promotion.</a:t>
            </a:r>
          </a:p>
        </p:txBody>
      </p:sp>
    </p:spTree>
    <p:extLst>
      <p:ext uri="{BB962C8B-B14F-4D97-AF65-F5344CB8AC3E}">
        <p14:creationId xmlns:p14="http://schemas.microsoft.com/office/powerpoint/2010/main" val="292227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86A8-B5E3-351B-615E-8A9482567B97}"/>
              </a:ext>
            </a:extLst>
          </p:cNvPr>
          <p:cNvSpPr>
            <a:spLocks noGrp="1"/>
          </p:cNvSpPr>
          <p:nvPr>
            <p:ph type="title"/>
          </p:nvPr>
        </p:nvSpPr>
        <p:spPr/>
        <p:txBody>
          <a:bodyPr/>
          <a:lstStyle/>
          <a:p>
            <a:r>
              <a:rPr lang="en-US" b="1" dirty="0"/>
              <a:t>What is the role of NABARD?</a:t>
            </a:r>
            <a:endParaRPr lang="en-US" dirty="0"/>
          </a:p>
        </p:txBody>
      </p:sp>
      <p:sp>
        <p:nvSpPr>
          <p:cNvPr id="3" name="Content Placeholder 2">
            <a:extLst>
              <a:ext uri="{FF2B5EF4-FFF2-40B4-BE49-F238E27FC236}">
                <a16:creationId xmlns:a16="http://schemas.microsoft.com/office/drawing/2014/main" id="{72B64BAA-C6F8-F919-30FE-0B534619B3ED}"/>
              </a:ext>
            </a:extLst>
          </p:cNvPr>
          <p:cNvSpPr>
            <a:spLocks noGrp="1"/>
          </p:cNvSpPr>
          <p:nvPr>
            <p:ph idx="1"/>
          </p:nvPr>
        </p:nvSpPr>
        <p:spPr/>
        <p:txBody>
          <a:bodyPr>
            <a:normAutofit fontScale="92500"/>
          </a:bodyPr>
          <a:lstStyle/>
          <a:p>
            <a:pPr algn="just"/>
            <a:r>
              <a:rPr lang="en-US" dirty="0"/>
              <a:t>The responsibility of coordinating all the financing activities in the rural areas with all institutions involved in the developmental projects falls on the NABARD. It has to stay in touch with all major institutions, including the Indian government, Reserve Bank of India or RBI, state governments, or any other major institutions that may be a part of the ongoing agriculture or rural development activities.</a:t>
            </a:r>
          </a:p>
          <a:p>
            <a:pPr algn="just"/>
            <a:r>
              <a:rPr lang="en-US" dirty="0"/>
              <a:t>NABARD takes action towards monitoring, formulating strategies for the rehabilitation schemes, restructuring credit institutions and training personnel, etc., through making an improvement in the credit delivery system’s absorptive capacity and building a strong institution with an aim to achieve the same.</a:t>
            </a:r>
          </a:p>
        </p:txBody>
      </p:sp>
    </p:spTree>
    <p:extLst>
      <p:ext uri="{BB962C8B-B14F-4D97-AF65-F5344CB8AC3E}">
        <p14:creationId xmlns:p14="http://schemas.microsoft.com/office/powerpoint/2010/main" val="318358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0A03-3426-1F82-D345-D7F36EC73A7A}"/>
              </a:ext>
            </a:extLst>
          </p:cNvPr>
          <p:cNvSpPr>
            <a:spLocks noGrp="1"/>
          </p:cNvSpPr>
          <p:nvPr>
            <p:ph type="title"/>
          </p:nvPr>
        </p:nvSpPr>
        <p:spPr/>
        <p:txBody>
          <a:bodyPr/>
          <a:lstStyle/>
          <a:p>
            <a:r>
              <a:rPr lang="en-US" b="1" dirty="0"/>
              <a:t>What is the role of NABARD?</a:t>
            </a:r>
            <a:endParaRPr lang="en-US" dirty="0"/>
          </a:p>
        </p:txBody>
      </p:sp>
      <p:sp>
        <p:nvSpPr>
          <p:cNvPr id="3" name="Content Placeholder 2">
            <a:extLst>
              <a:ext uri="{FF2B5EF4-FFF2-40B4-BE49-F238E27FC236}">
                <a16:creationId xmlns:a16="http://schemas.microsoft.com/office/drawing/2014/main" id="{EA0BB7D5-7C8E-EA01-6537-D186F2E05246}"/>
              </a:ext>
            </a:extLst>
          </p:cNvPr>
          <p:cNvSpPr>
            <a:spLocks noGrp="1"/>
          </p:cNvSpPr>
          <p:nvPr>
            <p:ph idx="1"/>
          </p:nvPr>
        </p:nvSpPr>
        <p:spPr/>
        <p:txBody>
          <a:bodyPr>
            <a:normAutofit fontScale="92500" lnSpcReduction="20000"/>
          </a:bodyPr>
          <a:lstStyle/>
          <a:p>
            <a:pPr algn="just"/>
            <a:r>
              <a:rPr lang="en-US" dirty="0"/>
              <a:t>The National Bank refinances all the financial institutions that finance the rural development projects for Agriculture and Rural Development or NABARD as it is the specific bank for looking after all agriculture and rural developments in the country.</a:t>
            </a:r>
          </a:p>
          <a:p>
            <a:pPr algn="just"/>
            <a:r>
              <a:rPr lang="en-US" dirty="0"/>
              <a:t>After the bank has refinanced a developmental project or activity taking place in the rural region, the responsibility of monitoring and evaluating the project or activity also falls on the NABARD.</a:t>
            </a:r>
          </a:p>
          <a:p>
            <a:pPr algn="just"/>
            <a:r>
              <a:rPr lang="en-US" dirty="0"/>
              <a:t>NABARD keeps all the client institutions in check and provides training facilities to all the institutions that are working towards rural upliftment or want to work for rural development in the future.</a:t>
            </a:r>
          </a:p>
        </p:txBody>
      </p:sp>
    </p:spTree>
    <p:extLst>
      <p:ext uri="{BB962C8B-B14F-4D97-AF65-F5344CB8AC3E}">
        <p14:creationId xmlns:p14="http://schemas.microsoft.com/office/powerpoint/2010/main" val="388904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831F-6F35-0999-E7F3-45D0D88340AC}"/>
              </a:ext>
            </a:extLst>
          </p:cNvPr>
          <p:cNvSpPr>
            <a:spLocks noGrp="1"/>
          </p:cNvSpPr>
          <p:nvPr>
            <p:ph type="title"/>
          </p:nvPr>
        </p:nvSpPr>
        <p:spPr/>
        <p:txBody>
          <a:bodyPr/>
          <a:lstStyle/>
          <a:p>
            <a:r>
              <a:rPr lang="en-US" b="1" dirty="0"/>
              <a:t>What is the role of NABARD?</a:t>
            </a:r>
            <a:endParaRPr lang="en-US" dirty="0"/>
          </a:p>
        </p:txBody>
      </p:sp>
      <p:sp>
        <p:nvSpPr>
          <p:cNvPr id="3" name="Content Placeholder 2">
            <a:extLst>
              <a:ext uri="{FF2B5EF4-FFF2-40B4-BE49-F238E27FC236}">
                <a16:creationId xmlns:a16="http://schemas.microsoft.com/office/drawing/2014/main" id="{58131353-6AA6-FAD0-3837-732372D531D9}"/>
              </a:ext>
            </a:extLst>
          </p:cNvPr>
          <p:cNvSpPr>
            <a:spLocks noGrp="1"/>
          </p:cNvSpPr>
          <p:nvPr>
            <p:ph idx="1"/>
          </p:nvPr>
        </p:nvSpPr>
        <p:spPr/>
        <p:txBody>
          <a:bodyPr/>
          <a:lstStyle/>
          <a:p>
            <a:pPr marL="0" indent="0" algn="just">
              <a:buNone/>
            </a:pPr>
            <a:r>
              <a:rPr lang="en-US" dirty="0"/>
              <a:t>Along with all the above roles, the National Bank for Agriculture and Rural Development also keeps the portfolio of the Natural Resource Management </a:t>
            </a:r>
            <a:r>
              <a:rPr lang="en-US" dirty="0" err="1"/>
              <a:t>Programmes</a:t>
            </a:r>
            <a:r>
              <a:rPr lang="en-US" dirty="0"/>
              <a:t>.</a:t>
            </a:r>
          </a:p>
          <a:p>
            <a:pPr marL="0" indent="0" algn="just">
              <a:buNone/>
            </a:pPr>
            <a:r>
              <a:rPr lang="en-US" dirty="0"/>
              <a:t>NABARD also helps Self-Help Groups or SHGs through its SHG bank linkage </a:t>
            </a:r>
            <a:r>
              <a:rPr lang="en-US" dirty="0" err="1"/>
              <a:t>programme</a:t>
            </a:r>
            <a:r>
              <a:rPr lang="en-US" dirty="0"/>
              <a:t> that will boost the activities of SHGs in the rural areas and will be a helpful step in the rural development.</a:t>
            </a:r>
          </a:p>
        </p:txBody>
      </p:sp>
    </p:spTree>
    <p:extLst>
      <p:ext uri="{BB962C8B-B14F-4D97-AF65-F5344CB8AC3E}">
        <p14:creationId xmlns:p14="http://schemas.microsoft.com/office/powerpoint/2010/main" val="32974411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TotalTime>
  <Words>424</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What is the role of NABARD?</vt:lpstr>
      <vt:lpstr>What is the role of NABARD?</vt:lpstr>
      <vt:lpstr>What is the role of NABARD?</vt:lpstr>
      <vt:lpstr>What is the role of NABARD?</vt:lpstr>
      <vt:lpstr>What is the role of NABARD?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role of NABARD?</dc:title>
  <dc:creator>Ananya Priya</dc:creator>
  <cp:lastModifiedBy>Ananya Priya</cp:lastModifiedBy>
  <cp:revision>2</cp:revision>
  <dcterms:created xsi:type="dcterms:W3CDTF">2023-05-27T08:37:05Z</dcterms:created>
  <dcterms:modified xsi:type="dcterms:W3CDTF">2023-05-27T08:40:07Z</dcterms:modified>
</cp:coreProperties>
</file>